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906000" cy="6858000" type="A4"/>
  <p:notesSz cx="6724650" cy="9774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5F5"/>
    <a:srgbClr val="F2CFEE"/>
    <a:srgbClr val="D9F2D0"/>
    <a:srgbClr val="EAF1EC"/>
    <a:srgbClr val="FFF2E5"/>
    <a:srgbClr val="002B55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8460DF-1853-0395-EDEC-A163383D2FF6}" v="8" dt="2026-06-03T12:48:33.674"/>
    <p1510:client id="{7FCBBAFD-8DAF-4F7F-8C3B-FC565DB0E916}" v="100" dt="2026-06-03T10:07:30.418"/>
    <p1510:client id="{AAD9DFE2-D723-48E3-B03B-9CED8AB3F292}" v="377" dt="2026-06-02T14:47:02.6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13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8414" y="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430EA-1DFF-4C1F-8498-9A0472684F47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22375"/>
            <a:ext cx="4762500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100" y="4703763"/>
            <a:ext cx="5378450" cy="3848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8414" y="9283700"/>
            <a:ext cx="2914650" cy="4905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EF4D02-CCEE-44BE-9622-996FD43122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6199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F4D02-CCEE-44BE-9622-996FD4312202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2388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96FD0-F589-C7D0-DAE5-70EA6F1B1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00D3C9-271C-03B8-CE9A-F77A87017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5A5ED2-C1C5-0B88-E8C9-4CDB458B9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70925-9948-2960-1890-19300F2B39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F4D02-CCEE-44BE-9622-996FD4312202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458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48A43-33A9-C7B2-529E-BE6D1F3C6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103117-4A58-D3FD-2CDA-B1EBA939D1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1278B0-C101-9FD9-F806-5C1D7786B4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2F1B24-1502-8BD9-92B8-1E6E6E949F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F4D02-CCEE-44BE-9622-996FD4312202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1755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7C446-DC04-EE30-7FD8-EFC5BFE52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09B9D3-C44A-172E-3A69-BDD4E08D3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876FA5-F873-DFF6-B095-C6F627B9D5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C99236-E6E1-AF7B-B93C-EE62903754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EF4D02-CCEE-44BE-9622-996FD4312202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564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235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160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6591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3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7779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4244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6981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37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67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007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67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298206-6E95-485F-9115-DFA4348DD44A}" type="datetimeFigureOut">
              <a:rPr lang="en-GB" smtClean="0"/>
              <a:t>05/06/2026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544611-B0BD-4ACD-B1D6-D8C2DA75F3A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2274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2601518-842F-C46B-6EE0-6FAF9DF59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61" t="5245" r="5646" b="72068"/>
          <a:stretch>
            <a:fillRect/>
          </a:stretch>
        </p:blipFill>
        <p:spPr>
          <a:xfrm>
            <a:off x="8103654" y="147872"/>
            <a:ext cx="1169320" cy="88154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0D59DD-3528-8801-E906-62BA85B3F0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595872"/>
              </p:ext>
            </p:extLst>
          </p:nvPr>
        </p:nvGraphicFramePr>
        <p:xfrm>
          <a:off x="75001" y="6059230"/>
          <a:ext cx="9755999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119">
                  <a:extLst>
                    <a:ext uri="{9D8B030D-6E8A-4147-A177-3AD203B41FA5}">
                      <a16:colId xmlns:a16="http://schemas.microsoft.com/office/drawing/2014/main" val="1603171405"/>
                    </a:ext>
                  </a:extLst>
                </a:gridCol>
                <a:gridCol w="1704665">
                  <a:extLst>
                    <a:ext uri="{9D8B030D-6E8A-4147-A177-3AD203B41FA5}">
                      <a16:colId xmlns:a16="http://schemas.microsoft.com/office/drawing/2014/main" val="949122555"/>
                    </a:ext>
                  </a:extLst>
                </a:gridCol>
                <a:gridCol w="3165267">
                  <a:extLst>
                    <a:ext uri="{9D8B030D-6E8A-4147-A177-3AD203B41FA5}">
                      <a16:colId xmlns:a16="http://schemas.microsoft.com/office/drawing/2014/main" val="3918760825"/>
                    </a:ext>
                  </a:extLst>
                </a:gridCol>
                <a:gridCol w="3112962">
                  <a:extLst>
                    <a:ext uri="{9D8B030D-6E8A-4147-A177-3AD203B41FA5}">
                      <a16:colId xmlns:a16="http://schemas.microsoft.com/office/drawing/2014/main" val="3382305197"/>
                    </a:ext>
                  </a:extLst>
                </a:gridCol>
                <a:gridCol w="887986">
                  <a:extLst>
                    <a:ext uri="{9D8B030D-6E8A-4147-A177-3AD203B41FA5}">
                      <a16:colId xmlns:a16="http://schemas.microsoft.com/office/drawing/2014/main" val="2680377357"/>
                    </a:ext>
                  </a:extLst>
                </a:gridCol>
              </a:tblGrid>
              <a:tr h="214071">
                <a:tc rowSpan="3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Also Available Daily: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Variety of salads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Pasta in tomato sauce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196471"/>
                  </a:ext>
                </a:extLst>
              </a:tr>
              <a:tr h="219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5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Sandwiches (inc. baguettes &amp; Bagels)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Jacket potatoes with choice of fillings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98182"/>
                  </a:ext>
                </a:extLst>
              </a:tr>
              <a:tr h="2140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Panini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Choice of halal and non halal meat 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2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44539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E8D23F81-6B42-4240-46CB-88FCB42098CE}"/>
              </a:ext>
            </a:extLst>
          </p:cNvPr>
          <p:cNvSpPr/>
          <p:nvPr/>
        </p:nvSpPr>
        <p:spPr>
          <a:xfrm>
            <a:off x="75000" y="81000"/>
            <a:ext cx="9756000" cy="6696000"/>
          </a:xfrm>
          <a:prstGeom prst="rect">
            <a:avLst/>
          </a:prstGeom>
          <a:noFill/>
          <a:ln w="127000">
            <a:solidFill>
              <a:srgbClr val="002B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7F88D0A-7B67-F97E-CAE9-7DD31B693E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1" y="199983"/>
            <a:ext cx="799100" cy="821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5D6B2ED-074D-F002-C458-F6E44D76DF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" r="48467" b="68287"/>
          <a:stretch>
            <a:fillRect/>
          </a:stretch>
        </p:blipFill>
        <p:spPr>
          <a:xfrm flipH="1">
            <a:off x="2195747" y="239077"/>
            <a:ext cx="1196884" cy="583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F955AF7-B336-3EAD-779F-A5D0E910C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37507" r="51366" b="36247"/>
          <a:stretch>
            <a:fillRect/>
          </a:stretch>
        </p:blipFill>
        <p:spPr>
          <a:xfrm>
            <a:off x="6915465" y="169913"/>
            <a:ext cx="921464" cy="8133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77CFA8B-7979-8E0F-E4E8-511521E99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7" t="31713" r="3491" b="39829"/>
          <a:stretch>
            <a:fillRect/>
          </a:stretch>
        </p:blipFill>
        <p:spPr>
          <a:xfrm>
            <a:off x="8502150" y="5652808"/>
            <a:ext cx="1212350" cy="99881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B6FEF85-9AD2-E4F0-6155-B89BC58364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594448"/>
              </p:ext>
            </p:extLst>
          </p:nvPr>
        </p:nvGraphicFramePr>
        <p:xfrm>
          <a:off x="255000" y="1122880"/>
          <a:ext cx="9396000" cy="4080658"/>
        </p:xfrm>
        <a:graphic>
          <a:graphicData uri="http://schemas.openxmlformats.org/drawingml/2006/table">
            <a:tbl>
              <a:tblPr firstRow="1" firstCol="1" bandRow="1"/>
              <a:tblGrid>
                <a:gridCol w="1296000">
                  <a:extLst>
                    <a:ext uri="{9D8B030D-6E8A-4147-A177-3AD203B41FA5}">
                      <a16:colId xmlns:a16="http://schemas.microsoft.com/office/drawing/2014/main" val="350860031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7569819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487999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0359439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574153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426225313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1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100" dirty="0">
                          <a:effectLst/>
                          <a:latin typeface="Aptos"/>
                          <a:ea typeface="Aptos" panose="020B0004020202020204" pitchFamily="34" charset="0"/>
                          <a:cs typeface="Times New Roman"/>
                        </a:rPr>
                        <a:t>1/9, 28/9, 2/11, 30/11</a:t>
                      </a:r>
                      <a:r>
                        <a:rPr lang="en-GB" sz="1000" kern="100" dirty="0">
                          <a:effectLst/>
                          <a:highlight>
                            <a:srgbClr val="FFFF00"/>
                          </a:highlight>
                          <a:latin typeface="Aptos"/>
                          <a:ea typeface="Aptos" panose="020B0004020202020204" pitchFamily="34" charset="0"/>
                          <a:cs typeface="Times New Roman"/>
                        </a:rPr>
                        <a:t> </a:t>
                      </a:r>
                    </a:p>
                  </a:txBody>
                  <a:tcPr marL="0" marR="0" marT="12892" marB="0" anchor="ctr">
                    <a:lnL>
                      <a:noFill/>
                    </a:lnL>
                    <a:lnR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 Free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47383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Steamed Salmon Fillets &amp; Wholemeal Tagliatelle  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Lamb Doner Kebabs &amp; Wholemeal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Pitta Bread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Herb Roast Chicken, Gravy &amp; Oven Roast Potatoes 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Chicken Biryani with Whole Grain Rice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Oven Cooked Breaded Cod, Oven Chips &amp;  Peas </a:t>
                      </a: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7272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lamb/Soya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Chicken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Chicken, Wheat &amp; Soy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 &amp; Gluten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5424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Lentil &amp; Sweet Potato Curry with Whole Grain Rice </a:t>
                      </a: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Vegetarian Wholemeal  Burritos 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Courgette Tart with Wholemeal Pastry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Vegetable Biryani with Whole Grain Rice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Cheese &amp; Salsa Wholemeal  Wraps  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53408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Gluten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Milk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Gluten, Milk &amp; Soy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096822"/>
                  </a:ext>
                </a:extLst>
              </a:tr>
              <a:tr h="439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Chef's Special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Changes each day, inspired by seasonal ingredients and the chef’s creativity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6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Vegetables of the 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Sweetcorn &amp; Peas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Cauliflower &amp; Broccoli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Steamed Cabbage &amp; Roasted Parsnips 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Mixed Veg &amp; Green Beans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Baked Beans &amp; Peas 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28663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Dessert 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Apple Sponge Cake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Summer Fruits 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Crumble  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Honey Flap Jack With Fruit Compote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Wholemeal Bread &amp; Butter Pudding with Fruit </a:t>
                      </a: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Fruit Jelly &amp; Ice Cream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05465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Egg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Gluten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Egg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53975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3F4B5931-ADF4-8CA2-1467-1CF4F979B31B}"/>
              </a:ext>
            </a:extLst>
          </p:cNvPr>
          <p:cNvSpPr txBox="1"/>
          <p:nvPr/>
        </p:nvSpPr>
        <p:spPr>
          <a:xfrm>
            <a:off x="3094273" y="172632"/>
            <a:ext cx="371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Monty’s Autumn Menu 2026</a:t>
            </a:r>
          </a:p>
          <a:p>
            <a:pPr algn="ctr"/>
            <a:r>
              <a:rPr lang="en-GB" sz="2000" b="1" dirty="0"/>
              <a:t>Week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422102-DD0C-E2A3-83C1-960A821CE928}"/>
              </a:ext>
            </a:extLst>
          </p:cNvPr>
          <p:cNvSpPr txBox="1"/>
          <p:nvPr/>
        </p:nvSpPr>
        <p:spPr>
          <a:xfrm>
            <a:off x="0" y="5594989"/>
            <a:ext cx="9906000" cy="28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*Includes Free Salad Selection </a:t>
            </a:r>
            <a:r>
              <a:rPr lang="en-US" sz="1200" b="1" dirty="0"/>
              <a:t>– Choose from a range of nutritious salad items to add to your main meal</a:t>
            </a: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58D08D-CAC1-68FC-F4BC-7116036E0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30667" r="9556" b="29911"/>
          <a:stretch>
            <a:fillRect/>
          </a:stretch>
        </p:blipFill>
        <p:spPr>
          <a:xfrm>
            <a:off x="1065601" y="301498"/>
            <a:ext cx="1074303" cy="5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72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3AD95-6AE6-144B-0623-B21203AC0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25447712-0CE3-2E95-A854-6B7391FB2E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61" t="5245" r="5646" b="72068"/>
          <a:stretch>
            <a:fillRect/>
          </a:stretch>
        </p:blipFill>
        <p:spPr>
          <a:xfrm>
            <a:off x="8103654" y="147872"/>
            <a:ext cx="1169320" cy="88154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AE9FF248-1F8B-A15A-3063-052708180F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344436"/>
              </p:ext>
            </p:extLst>
          </p:nvPr>
        </p:nvGraphicFramePr>
        <p:xfrm>
          <a:off x="75001" y="6059230"/>
          <a:ext cx="9755999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119">
                  <a:extLst>
                    <a:ext uri="{9D8B030D-6E8A-4147-A177-3AD203B41FA5}">
                      <a16:colId xmlns:a16="http://schemas.microsoft.com/office/drawing/2014/main" val="1603171405"/>
                    </a:ext>
                  </a:extLst>
                </a:gridCol>
                <a:gridCol w="1704665">
                  <a:extLst>
                    <a:ext uri="{9D8B030D-6E8A-4147-A177-3AD203B41FA5}">
                      <a16:colId xmlns:a16="http://schemas.microsoft.com/office/drawing/2014/main" val="949122555"/>
                    </a:ext>
                  </a:extLst>
                </a:gridCol>
                <a:gridCol w="3165267">
                  <a:extLst>
                    <a:ext uri="{9D8B030D-6E8A-4147-A177-3AD203B41FA5}">
                      <a16:colId xmlns:a16="http://schemas.microsoft.com/office/drawing/2014/main" val="3918760825"/>
                    </a:ext>
                  </a:extLst>
                </a:gridCol>
                <a:gridCol w="3112962">
                  <a:extLst>
                    <a:ext uri="{9D8B030D-6E8A-4147-A177-3AD203B41FA5}">
                      <a16:colId xmlns:a16="http://schemas.microsoft.com/office/drawing/2014/main" val="3382305197"/>
                    </a:ext>
                  </a:extLst>
                </a:gridCol>
                <a:gridCol w="887986">
                  <a:extLst>
                    <a:ext uri="{9D8B030D-6E8A-4147-A177-3AD203B41FA5}">
                      <a16:colId xmlns:a16="http://schemas.microsoft.com/office/drawing/2014/main" val="2680377357"/>
                    </a:ext>
                  </a:extLst>
                </a:gridCol>
              </a:tblGrid>
              <a:tr h="214071">
                <a:tc rowSpan="3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Also Available Daily: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Variety of salads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Pasta in tomato sauce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196471"/>
                  </a:ext>
                </a:extLst>
              </a:tr>
              <a:tr h="219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5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Sandwiches (inc. baguettes &amp; Bagels)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Jacket potatoes with choice of fillings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98182"/>
                  </a:ext>
                </a:extLst>
              </a:tr>
              <a:tr h="2140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Panini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Choice of halal and non halal meat 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44539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7E78C97B-8F6A-F65D-B472-7F0BA434FE91}"/>
              </a:ext>
            </a:extLst>
          </p:cNvPr>
          <p:cNvSpPr/>
          <p:nvPr/>
        </p:nvSpPr>
        <p:spPr>
          <a:xfrm>
            <a:off x="75000" y="81000"/>
            <a:ext cx="9756000" cy="6696000"/>
          </a:xfrm>
          <a:prstGeom prst="rect">
            <a:avLst/>
          </a:prstGeom>
          <a:noFill/>
          <a:ln w="127000">
            <a:solidFill>
              <a:srgbClr val="002B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4CBF02-7EE1-C6CF-D31A-3E1C8C3BC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1" y="199983"/>
            <a:ext cx="799100" cy="821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1E5CE68-5498-9E6B-888F-E95F3EB95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" r="48467" b="68287"/>
          <a:stretch>
            <a:fillRect/>
          </a:stretch>
        </p:blipFill>
        <p:spPr>
          <a:xfrm flipH="1">
            <a:off x="2195747" y="239077"/>
            <a:ext cx="1196884" cy="583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4F9EE6-6567-4793-BAA9-13A5661F1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37507" r="51366" b="36247"/>
          <a:stretch>
            <a:fillRect/>
          </a:stretch>
        </p:blipFill>
        <p:spPr>
          <a:xfrm>
            <a:off x="6915465" y="169913"/>
            <a:ext cx="921464" cy="8133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9098361-B085-82D1-CA85-3731725234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7" t="31713" r="3491" b="39829"/>
          <a:stretch>
            <a:fillRect/>
          </a:stretch>
        </p:blipFill>
        <p:spPr>
          <a:xfrm>
            <a:off x="8502150" y="5652808"/>
            <a:ext cx="1212350" cy="99881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12DEFED-9FB3-0EAE-5866-4FE99C2B44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885288"/>
              </p:ext>
            </p:extLst>
          </p:nvPr>
        </p:nvGraphicFramePr>
        <p:xfrm>
          <a:off x="255000" y="1122880"/>
          <a:ext cx="9396000" cy="4019084"/>
        </p:xfrm>
        <a:graphic>
          <a:graphicData uri="http://schemas.openxmlformats.org/drawingml/2006/table">
            <a:tbl>
              <a:tblPr firstRow="1" firstCol="1" bandRow="1"/>
              <a:tblGrid>
                <a:gridCol w="1296000">
                  <a:extLst>
                    <a:ext uri="{9D8B030D-6E8A-4147-A177-3AD203B41FA5}">
                      <a16:colId xmlns:a16="http://schemas.microsoft.com/office/drawing/2014/main" val="350860031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7569819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487999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0359439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574153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426225313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2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7/9, 5/10, 9/11, 7/12</a:t>
                      </a:r>
                    </a:p>
                  </a:txBody>
                  <a:tcPr marL="0" marR="0" marT="12892" marB="0" anchor="ctr">
                    <a:lnL>
                      <a:noFill/>
                    </a:lnL>
                    <a:lnR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 Free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47383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Cod Fillets With Mixed Peppers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Lamb Shepherds Pie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 BBQ Chicken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Lamb Stew &amp; New Potatoes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Oven Cooked Battered Cod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with Lemon Wedges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7272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Lamb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Chicken &amp; Soy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Gluten, Soy &amp; Celery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5424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Mexican Style </a:t>
                      </a:r>
                      <a:r>
                        <a:rPr lang="en-GB" sz="1200" b="1" kern="1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</a:t>
                      </a:r>
                      <a:r>
                        <a:rPr lang="es-E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Wholemeal Burritos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Puff Pastry Squares With Red Onion &amp; Peppers 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Macaroni Cheese With Sweet Corn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Mozzarella Balls With Fresh Tomato Sauce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Vegetable Wholemeal Lasagne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53408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Soy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Milk, Mustard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Wheat, Milk &amp; Mustard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Milk, Egg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096822"/>
                  </a:ext>
                </a:extLst>
              </a:tr>
              <a:tr h="4453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Chef's Special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>
                        <a:alpha val="65098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Changes Each Day, Inspired By Seasonal Ingredients And The Chef’s Creativity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6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Vegetables Of The 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Sweetcorn with Mixed Peppers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Green Beans &amp; Steamed Cauliflower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Steamed Cabbage &amp; Roasted Carrots 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Steamed Mixed Vegetables &amp; </a:t>
                      </a:r>
                      <a:r>
                        <a:rPr lang="en-GB" sz="1200" b="1" kern="1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Courgettes</a:t>
                      </a:r>
                      <a:endParaRPr lang="en-GB" sz="12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Minted Peas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&amp; Baked Beans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28663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Dessert 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Lemon Cake with Fresh Fruit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Apple &amp; Oat Crumble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Autumn Fruit Sponge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Bread &amp; Butter / Sultanas Pudding  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Ice Cream &amp; fresh  Fruit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05465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Egg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Wheat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Milk &amp; Egg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F2D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53975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8DF67245-91A3-39D2-3690-BF8A6A2E2A4E}"/>
              </a:ext>
            </a:extLst>
          </p:cNvPr>
          <p:cNvSpPr txBox="1"/>
          <p:nvPr/>
        </p:nvSpPr>
        <p:spPr>
          <a:xfrm>
            <a:off x="3094273" y="172632"/>
            <a:ext cx="371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Monty’s Autumn Menu 2026</a:t>
            </a:r>
          </a:p>
          <a:p>
            <a:pPr algn="ctr"/>
            <a:r>
              <a:rPr lang="en-GB" sz="2000" b="1" dirty="0"/>
              <a:t>Week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6ABDFB-18B5-6ACC-0205-A4A3638BDECA}"/>
              </a:ext>
            </a:extLst>
          </p:cNvPr>
          <p:cNvSpPr txBox="1"/>
          <p:nvPr/>
        </p:nvSpPr>
        <p:spPr>
          <a:xfrm>
            <a:off x="0" y="5594989"/>
            <a:ext cx="9906000" cy="28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*Includes Free Salad Selection </a:t>
            </a:r>
            <a:r>
              <a:rPr lang="en-US" sz="1200" b="1" dirty="0"/>
              <a:t>– Choose from a range of nutritious salad items to add to your main meal</a:t>
            </a: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1AB77D-EFE6-90A6-CF01-F5D2D54AA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30667" r="9556" b="29911"/>
          <a:stretch>
            <a:fillRect/>
          </a:stretch>
        </p:blipFill>
        <p:spPr>
          <a:xfrm>
            <a:off x="1065601" y="301498"/>
            <a:ext cx="1074303" cy="5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7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88726-16B9-EE22-044E-80CB923E7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ED83B5BD-0404-0B50-FC07-EA9E3ABBA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61" t="5245" r="5646" b="72068"/>
          <a:stretch>
            <a:fillRect/>
          </a:stretch>
        </p:blipFill>
        <p:spPr>
          <a:xfrm>
            <a:off x="8103654" y="147872"/>
            <a:ext cx="1169320" cy="88154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7258D4E-0713-3B78-17FD-069CE7085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267867"/>
              </p:ext>
            </p:extLst>
          </p:nvPr>
        </p:nvGraphicFramePr>
        <p:xfrm>
          <a:off x="75001" y="6059230"/>
          <a:ext cx="9755999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119">
                  <a:extLst>
                    <a:ext uri="{9D8B030D-6E8A-4147-A177-3AD203B41FA5}">
                      <a16:colId xmlns:a16="http://schemas.microsoft.com/office/drawing/2014/main" val="1603171405"/>
                    </a:ext>
                  </a:extLst>
                </a:gridCol>
                <a:gridCol w="1704665">
                  <a:extLst>
                    <a:ext uri="{9D8B030D-6E8A-4147-A177-3AD203B41FA5}">
                      <a16:colId xmlns:a16="http://schemas.microsoft.com/office/drawing/2014/main" val="949122555"/>
                    </a:ext>
                  </a:extLst>
                </a:gridCol>
                <a:gridCol w="3165267">
                  <a:extLst>
                    <a:ext uri="{9D8B030D-6E8A-4147-A177-3AD203B41FA5}">
                      <a16:colId xmlns:a16="http://schemas.microsoft.com/office/drawing/2014/main" val="3918760825"/>
                    </a:ext>
                  </a:extLst>
                </a:gridCol>
                <a:gridCol w="3112962">
                  <a:extLst>
                    <a:ext uri="{9D8B030D-6E8A-4147-A177-3AD203B41FA5}">
                      <a16:colId xmlns:a16="http://schemas.microsoft.com/office/drawing/2014/main" val="3382305197"/>
                    </a:ext>
                  </a:extLst>
                </a:gridCol>
                <a:gridCol w="887986">
                  <a:extLst>
                    <a:ext uri="{9D8B030D-6E8A-4147-A177-3AD203B41FA5}">
                      <a16:colId xmlns:a16="http://schemas.microsoft.com/office/drawing/2014/main" val="2680377357"/>
                    </a:ext>
                  </a:extLst>
                </a:gridCol>
              </a:tblGrid>
              <a:tr h="214071">
                <a:tc rowSpan="3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Also Available Daily: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Variety of salads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Pasta in tomato sauce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196471"/>
                  </a:ext>
                </a:extLst>
              </a:tr>
              <a:tr h="219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5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Sandwiches (inc. baguettes &amp; Bagels)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Jacket potatoes with choice of fillings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98182"/>
                  </a:ext>
                </a:extLst>
              </a:tr>
              <a:tr h="2140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Panini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Choice of halal and non halal meat 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44539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E1E48029-4356-D6F1-7A46-BBF01D8A00CF}"/>
              </a:ext>
            </a:extLst>
          </p:cNvPr>
          <p:cNvSpPr/>
          <p:nvPr/>
        </p:nvSpPr>
        <p:spPr>
          <a:xfrm>
            <a:off x="75000" y="81000"/>
            <a:ext cx="9756000" cy="6696000"/>
          </a:xfrm>
          <a:prstGeom prst="rect">
            <a:avLst/>
          </a:prstGeom>
          <a:noFill/>
          <a:ln w="127000">
            <a:solidFill>
              <a:srgbClr val="002B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7045C6-025D-F964-CDE6-FBF427D264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1" y="199983"/>
            <a:ext cx="799100" cy="821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5469061-F471-9F60-D935-748A9FC52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" r="48467" b="68287"/>
          <a:stretch>
            <a:fillRect/>
          </a:stretch>
        </p:blipFill>
        <p:spPr>
          <a:xfrm flipH="1">
            <a:off x="2195747" y="239077"/>
            <a:ext cx="1196884" cy="583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1361E8-91C2-1BD8-6F58-3D39ED309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37507" r="51366" b="36247"/>
          <a:stretch>
            <a:fillRect/>
          </a:stretch>
        </p:blipFill>
        <p:spPr>
          <a:xfrm>
            <a:off x="6915465" y="169913"/>
            <a:ext cx="921464" cy="8133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457BE1-388D-3FF0-0386-9954767CA2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7" t="31713" r="3491" b="39829"/>
          <a:stretch>
            <a:fillRect/>
          </a:stretch>
        </p:blipFill>
        <p:spPr>
          <a:xfrm>
            <a:off x="8502150" y="5652808"/>
            <a:ext cx="1212350" cy="99881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70198BD-266D-CF06-48EA-1E937C8B6F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6910641"/>
              </p:ext>
            </p:extLst>
          </p:nvPr>
        </p:nvGraphicFramePr>
        <p:xfrm>
          <a:off x="255000" y="1122880"/>
          <a:ext cx="9396000" cy="4154573"/>
        </p:xfrm>
        <a:graphic>
          <a:graphicData uri="http://schemas.openxmlformats.org/drawingml/2006/table">
            <a:tbl>
              <a:tblPr firstRow="1" firstCol="1" bandRow="1"/>
              <a:tblGrid>
                <a:gridCol w="1296000">
                  <a:extLst>
                    <a:ext uri="{9D8B030D-6E8A-4147-A177-3AD203B41FA5}">
                      <a16:colId xmlns:a16="http://schemas.microsoft.com/office/drawing/2014/main" val="350860031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7569819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487999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0359439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574153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426225313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3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14/9, 12/10, 16/11, 14/12</a:t>
                      </a:r>
                    </a:p>
                  </a:txBody>
                  <a:tcPr marL="0" marR="0" marT="12892" marB="0" anchor="ctr">
                    <a:lnL>
                      <a:noFill/>
                    </a:lnL>
                    <a:lnR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 Free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47383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Salmon En Croute with Peppers &amp; Red Onion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Lamb Meat Balls with Wholemeal Spaghetti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Cajun Roast Chicken &amp; Oven Roast Potatoes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Chicken Curry with Wholemeal Rice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Oven Cooked Battered Cod &amp;  Oven Chips with Tartare Sauce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7272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Fish, Milk &amp; Egg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Chicken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Coconut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Fish, Wheat &amp; Egg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5424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Stuffed </a:t>
                      </a:r>
                      <a:r>
                        <a:rPr lang="en-GB" sz="1200" b="1" kern="1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Mixed</a:t>
                      </a:r>
                      <a:r>
                        <a:rPr lang="es-E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Peppers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 Mince Chilli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Selection of Vegetarian Quiche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Paneer Tikka Masala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Home made Cheese &amp; Red Onion </a:t>
                      </a:r>
                      <a:r>
                        <a:rPr lang="en-US" sz="1200" b="1" kern="100" dirty="0" err="1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Omelette</a:t>
                      </a:r>
                      <a:endParaRPr lang="en-US" sz="1200" b="1" kern="1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53408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Soy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Wheat, Milk &amp; Egg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 &amp; Egg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096822"/>
                  </a:ext>
                </a:extLst>
              </a:tr>
              <a:tr h="439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Chef's Special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65098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Changes Each Day, Inspired By Seasonal Ingredients And The Chef’s Creativity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6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Vegetables Of The 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Sweetcorn with Peas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Steamed Broccoli &amp; Carrots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Parsnips &amp; Cauliflower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Braised Carrots &amp; Broccoli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Beans &amp; Peas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28663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Dessert 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FEE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Vanilla Sponge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Apple Sponge Cake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Fruit Crumble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Citrus Sponge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Fruit Jelly &amp; Ice Cream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05465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Egg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Egg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Wheat &amp; Milk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 &amp; Eggs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CFEE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53975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219C87E6-F005-1767-A80C-B6D3EA34EF48}"/>
              </a:ext>
            </a:extLst>
          </p:cNvPr>
          <p:cNvSpPr txBox="1"/>
          <p:nvPr/>
        </p:nvSpPr>
        <p:spPr>
          <a:xfrm>
            <a:off x="3094273" y="172632"/>
            <a:ext cx="371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Monty’s Autumn Menu 2026</a:t>
            </a:r>
          </a:p>
          <a:p>
            <a:pPr algn="ctr"/>
            <a:r>
              <a:rPr lang="en-GB" sz="2000" b="1" dirty="0"/>
              <a:t>Week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EA95F3-2E61-9D5A-B667-0F8C3B4A5F36}"/>
              </a:ext>
            </a:extLst>
          </p:cNvPr>
          <p:cNvSpPr txBox="1"/>
          <p:nvPr/>
        </p:nvSpPr>
        <p:spPr>
          <a:xfrm>
            <a:off x="0" y="5594989"/>
            <a:ext cx="9906000" cy="28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*Includes Free Salad Selection </a:t>
            </a:r>
            <a:r>
              <a:rPr lang="en-US" sz="1200" b="1" dirty="0"/>
              <a:t>– Choose from a range of nutritious salad items to add to your main meal</a:t>
            </a: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3A6AAA-0979-DFB0-68CE-F71C9BB13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30667" r="9556" b="29911"/>
          <a:stretch>
            <a:fillRect/>
          </a:stretch>
        </p:blipFill>
        <p:spPr>
          <a:xfrm>
            <a:off x="1065601" y="301498"/>
            <a:ext cx="1074303" cy="5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846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DA29B-7A01-BFA0-B7B6-3CABE46E8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49DE803B-73AF-0C6B-1EBC-B2A20C6D1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61" t="5245" r="5646" b="72068"/>
          <a:stretch>
            <a:fillRect/>
          </a:stretch>
        </p:blipFill>
        <p:spPr>
          <a:xfrm>
            <a:off x="8103654" y="147872"/>
            <a:ext cx="1169320" cy="881545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C5F80A1-A27A-3B5F-7AEA-964F6B6CB2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737084"/>
              </p:ext>
            </p:extLst>
          </p:nvPr>
        </p:nvGraphicFramePr>
        <p:xfrm>
          <a:off x="75001" y="6059230"/>
          <a:ext cx="9755999" cy="64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119">
                  <a:extLst>
                    <a:ext uri="{9D8B030D-6E8A-4147-A177-3AD203B41FA5}">
                      <a16:colId xmlns:a16="http://schemas.microsoft.com/office/drawing/2014/main" val="1603171405"/>
                    </a:ext>
                  </a:extLst>
                </a:gridCol>
                <a:gridCol w="1704665">
                  <a:extLst>
                    <a:ext uri="{9D8B030D-6E8A-4147-A177-3AD203B41FA5}">
                      <a16:colId xmlns:a16="http://schemas.microsoft.com/office/drawing/2014/main" val="949122555"/>
                    </a:ext>
                  </a:extLst>
                </a:gridCol>
                <a:gridCol w="3165267">
                  <a:extLst>
                    <a:ext uri="{9D8B030D-6E8A-4147-A177-3AD203B41FA5}">
                      <a16:colId xmlns:a16="http://schemas.microsoft.com/office/drawing/2014/main" val="3918760825"/>
                    </a:ext>
                  </a:extLst>
                </a:gridCol>
                <a:gridCol w="3112962">
                  <a:extLst>
                    <a:ext uri="{9D8B030D-6E8A-4147-A177-3AD203B41FA5}">
                      <a16:colId xmlns:a16="http://schemas.microsoft.com/office/drawing/2014/main" val="3382305197"/>
                    </a:ext>
                  </a:extLst>
                </a:gridCol>
                <a:gridCol w="887986">
                  <a:extLst>
                    <a:ext uri="{9D8B030D-6E8A-4147-A177-3AD203B41FA5}">
                      <a16:colId xmlns:a16="http://schemas.microsoft.com/office/drawing/2014/main" val="2680377357"/>
                    </a:ext>
                  </a:extLst>
                </a:gridCol>
              </a:tblGrid>
              <a:tr h="214071">
                <a:tc rowSpan="3">
                  <a:txBody>
                    <a:bodyPr/>
                    <a:lstStyle/>
                    <a:p>
                      <a:pPr algn="ctr"/>
                      <a:endParaRPr lang="en-GB" sz="16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tx1"/>
                          </a:solidFill>
                        </a:rPr>
                        <a:t>Also Available Daily: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Variety of salads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Pasta in tomato sauce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196471"/>
                  </a:ext>
                </a:extLst>
              </a:tr>
              <a:tr h="219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GB" sz="115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Sandwiches (inc. baguettes &amp; Bagels)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Jacket potatoes with choice of fillings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2598182"/>
                  </a:ext>
                </a:extLst>
              </a:tr>
              <a:tr h="21407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Panini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150" b="0" dirty="0">
                          <a:solidFill>
                            <a:schemeClr val="tx1"/>
                          </a:solidFill>
                        </a:rPr>
                        <a:t>Choice of halal and non halal meat </a:t>
                      </a: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15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7445392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65771919-9BBB-86FC-BD3F-F66F4E8B0702}"/>
              </a:ext>
            </a:extLst>
          </p:cNvPr>
          <p:cNvSpPr/>
          <p:nvPr/>
        </p:nvSpPr>
        <p:spPr>
          <a:xfrm>
            <a:off x="75000" y="81000"/>
            <a:ext cx="9756000" cy="6696000"/>
          </a:xfrm>
          <a:prstGeom prst="rect">
            <a:avLst/>
          </a:prstGeom>
          <a:noFill/>
          <a:ln w="127000">
            <a:solidFill>
              <a:srgbClr val="002B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253EB9-7B87-676C-A89D-08E8693283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1" y="199983"/>
            <a:ext cx="799100" cy="8212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5719046-D4C7-5234-BC0E-F67AEA39DA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" r="48467" b="68287"/>
          <a:stretch>
            <a:fillRect/>
          </a:stretch>
        </p:blipFill>
        <p:spPr>
          <a:xfrm flipH="1">
            <a:off x="2195747" y="239077"/>
            <a:ext cx="1196884" cy="5839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6612608-EB6B-DEE8-7679-440674AE1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7" t="37507" r="51366" b="36247"/>
          <a:stretch>
            <a:fillRect/>
          </a:stretch>
        </p:blipFill>
        <p:spPr>
          <a:xfrm>
            <a:off x="6915465" y="169913"/>
            <a:ext cx="921464" cy="8133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D92CBE-D58D-EA11-9B7D-4A67034857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67" t="31713" r="3491" b="39829"/>
          <a:stretch>
            <a:fillRect/>
          </a:stretch>
        </p:blipFill>
        <p:spPr>
          <a:xfrm>
            <a:off x="8502150" y="5652808"/>
            <a:ext cx="1212350" cy="998813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2F99371-A600-6F7A-C24E-CEC08ECC3F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8733187"/>
              </p:ext>
            </p:extLst>
          </p:nvPr>
        </p:nvGraphicFramePr>
        <p:xfrm>
          <a:off x="255000" y="1122880"/>
          <a:ext cx="9396000" cy="3853201"/>
        </p:xfrm>
        <a:graphic>
          <a:graphicData uri="http://schemas.openxmlformats.org/drawingml/2006/table">
            <a:tbl>
              <a:tblPr firstRow="1" firstCol="1" bandRow="1"/>
              <a:tblGrid>
                <a:gridCol w="1296000">
                  <a:extLst>
                    <a:ext uri="{9D8B030D-6E8A-4147-A177-3AD203B41FA5}">
                      <a16:colId xmlns:a16="http://schemas.microsoft.com/office/drawing/2014/main" val="3508600311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756981904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4879990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903594392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3305741538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426225313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20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4</a:t>
                      </a:r>
                      <a:endParaRPr lang="en-GB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21/9, 19/10</a:t>
                      </a:r>
                      <a:r>
                        <a:rPr lang="en-GB" sz="10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, 23/11</a:t>
                      </a:r>
                      <a:endParaRPr lang="en-GB" sz="1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2892" marB="0" anchor="ctr">
                    <a:lnL>
                      <a:noFill/>
                    </a:lnL>
                    <a:lnR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509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 Free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Monday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Tuesday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Wednesday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Thursday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Friday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47383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Meat*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D0D0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Tuna Wholemeal Pasta Bake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Wholemeal Lamb  </a:t>
                      </a:r>
                      <a:r>
                        <a:rPr lang="en-GB" sz="1200" b="1" kern="100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Lasagne</a:t>
                      </a:r>
                      <a:endParaRPr lang="en-US" sz="1200" b="1" kern="10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Roast Chicken with Vegetables &amp; Oven Roast Potatoes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Chicken Burritos with Wholemeal Wrap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Oven Cooked Battered Cod With Tartare Sauce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37272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Fish, Wheat &amp; Egg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Lamb, Gluten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Chicken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Chicken, Wheat &amp; Soy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Fish &amp;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54241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Main Meal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Vegetarian*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Aloo Gobi Curry with Whole Grain Rice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Mushroom Stroganoff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Cheese &amp; Tomato Puff Pastry Bake 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Vegetarian Stuffed Wholemeal Paratha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Cheese &amp; Tomato Frittata 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953408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Wheat, Milk &amp; Egg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Soy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 &amp; Egg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096822"/>
                  </a:ext>
                </a:extLst>
              </a:tr>
              <a:tr h="4392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Chef's Special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>
                        <a:alpha val="65098"/>
                      </a:srgbClr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Changes Each Day, Inspired By Seasonal Ingredients And The Chef’s Creativity</a:t>
                      </a:r>
                      <a:endParaRPr lang="en-GB" sz="12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>
                        <a:alpha val="4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5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7563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Vegetables Of The Day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Sweetcorn &amp; Peas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Steamed Green Beans &amp; Cauliflower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Roasted Parsnips &amp; Carrots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Peas and Sweetcorn Mixed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Beans &amp; Peas 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286635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400" b="1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Dessert </a:t>
                      </a:r>
                      <a:endParaRPr lang="en-GB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E5F5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Chocolate &amp; Orange Sponge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Orange Shortbread with Fresh Fruit Compote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Honey Fruit Flap Jack with Fresh Fruit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Pear &amp; Apple Pie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b="1" kern="100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Fruit Salad &amp; Ice Cream</a:t>
                      </a:r>
                    </a:p>
                  </a:txBody>
                  <a:tcPr marL="48987" marR="48987" marT="12892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054656"/>
                  </a:ext>
                </a:extLst>
              </a:tr>
              <a:tr h="3060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Egg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</a:t>
                      </a: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Cereal</a:t>
                      </a: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Wheat, Eggs &amp;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9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Contains: Milk</a:t>
                      </a:r>
                      <a:endParaRPr lang="en-GB" sz="900" b="1" kern="100" dirty="0"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987" marR="48987" marT="1289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1E5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539757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43F647B9-458C-68CF-A701-AA9291ECA888}"/>
              </a:ext>
            </a:extLst>
          </p:cNvPr>
          <p:cNvSpPr txBox="1"/>
          <p:nvPr/>
        </p:nvSpPr>
        <p:spPr>
          <a:xfrm>
            <a:off x="3094273" y="172632"/>
            <a:ext cx="371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/>
              <a:t>Monty’s Autumn Menu 2026</a:t>
            </a:r>
          </a:p>
          <a:p>
            <a:pPr algn="ctr"/>
            <a:r>
              <a:rPr lang="en-GB" sz="2000" b="1" dirty="0"/>
              <a:t>Week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8F3CD6-F172-984F-4460-4E334FDAD62D}"/>
              </a:ext>
            </a:extLst>
          </p:cNvPr>
          <p:cNvSpPr txBox="1"/>
          <p:nvPr/>
        </p:nvSpPr>
        <p:spPr>
          <a:xfrm>
            <a:off x="0" y="5594989"/>
            <a:ext cx="9906000" cy="28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/>
              <a:t>*Includes Free Salad Selection </a:t>
            </a:r>
            <a:r>
              <a:rPr lang="en-US" sz="1200" b="1" dirty="0"/>
              <a:t>– Choose from a range of nutritious salad items to add to your main meal</a:t>
            </a:r>
            <a:endParaRPr lang="en-GB" sz="12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FA6039-D11D-5921-AC33-9D59849E8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45" t="30667" r="9556" b="29911"/>
          <a:stretch>
            <a:fillRect/>
          </a:stretch>
        </p:blipFill>
        <p:spPr>
          <a:xfrm>
            <a:off x="1065601" y="301498"/>
            <a:ext cx="1074303" cy="52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183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s_Collaboration_Space_Locked xmlns="47061cc8-891f-466b-b985-a65065d23dbe" xsi:nil="true"/>
    <Has_Teacher_Only_SectionGroup xmlns="47061cc8-891f-466b-b985-a65065d23dbe" xsi:nil="true"/>
    <Templates xmlns="47061cc8-891f-466b-b985-a65065d23dbe" xsi:nil="true"/>
    <DefaultSectionNames xmlns="47061cc8-891f-466b-b985-a65065d23dbe" xsi:nil="true"/>
    <_activity xmlns="47061cc8-891f-466b-b985-a65065d23dbe" xsi:nil="true"/>
    <Teachers xmlns="47061cc8-891f-466b-b985-a65065d23dbe">
      <UserInfo>
        <DisplayName/>
        <AccountId xsi:nil="true"/>
        <AccountType/>
      </UserInfo>
    </Teachers>
    <Distribution_Groups xmlns="47061cc8-891f-466b-b985-a65065d23dbe" xsi:nil="true"/>
    <Self_Registration_Enabled xmlns="47061cc8-891f-466b-b985-a65065d23dbe" xsi:nil="true"/>
    <Invited_Teachers xmlns="47061cc8-891f-466b-b985-a65065d23dbe" xsi:nil="true"/>
    <Invited_Students xmlns="47061cc8-891f-466b-b985-a65065d23dbe" xsi:nil="true"/>
    <LMS_Mappings xmlns="47061cc8-891f-466b-b985-a65065d23dbe" xsi:nil="true"/>
    <IsNotebookLocked xmlns="47061cc8-891f-466b-b985-a65065d23dbe" xsi:nil="true"/>
    <CultureName xmlns="47061cc8-891f-466b-b985-a65065d23dbe" xsi:nil="true"/>
    <AppVersion xmlns="47061cc8-891f-466b-b985-a65065d23dbe" xsi:nil="true"/>
    <FolderType xmlns="47061cc8-891f-466b-b985-a65065d23dbe" xsi:nil="true"/>
    <Owner xmlns="47061cc8-891f-466b-b985-a65065d23dbe">
      <UserInfo>
        <DisplayName/>
        <AccountId xsi:nil="true"/>
        <AccountType/>
      </UserInfo>
    </Owner>
    <Students xmlns="47061cc8-891f-466b-b985-a65065d23dbe">
      <UserInfo>
        <DisplayName/>
        <AccountId xsi:nil="true"/>
        <AccountType/>
      </UserInfo>
    </Students>
    <TeamsChannelId xmlns="47061cc8-891f-466b-b985-a65065d23dbe" xsi:nil="true"/>
    <NotebookType xmlns="47061cc8-891f-466b-b985-a65065d23dbe" xsi:nil="true"/>
    <Student_Groups xmlns="47061cc8-891f-466b-b985-a65065d23dbe">
      <UserInfo>
        <DisplayName/>
        <AccountId xsi:nil="true"/>
        <AccountType/>
      </UserInfo>
    </Student_Groups>
    <Self_Registration_Enabled0 xmlns="47061cc8-891f-466b-b985-a65065d23dbe" xsi:nil="true"/>
    <Math_Settings xmlns="47061cc8-891f-466b-b985-a65065d23db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C69EE960789145B398A955A3CF127F" ma:contentTypeVersion="40" ma:contentTypeDescription="Create a new document." ma:contentTypeScope="" ma:versionID="17df4c55b731f572edcb0ba72f85d5c5">
  <xsd:schema xmlns:xsd="http://www.w3.org/2001/XMLSchema" xmlns:xs="http://www.w3.org/2001/XMLSchema" xmlns:p="http://schemas.microsoft.com/office/2006/metadata/properties" xmlns:ns3="360c49d3-75b5-4473-b6be-552b3a6b82f8" xmlns:ns4="47061cc8-891f-466b-b985-a65065d23dbe" targetNamespace="http://schemas.microsoft.com/office/2006/metadata/properties" ma:root="true" ma:fieldsID="3b6861632ce7d0be4398dd8c7ca714b0" ns3:_="" ns4:_="">
    <xsd:import namespace="360c49d3-75b5-4473-b6be-552b3a6b82f8"/>
    <xsd:import namespace="47061cc8-891f-466b-b985-a65065d23db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Has_Teacher_Only_SectionGroup" minOccurs="0"/>
                <xsd:element ref="ns4:Templates" minOccurs="0"/>
                <xsd:element ref="ns4:Self_Registration_Enabled0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TeamsChannelId" minOccurs="0"/>
                <xsd:element ref="ns4:Math_Settings" minOccurs="0"/>
                <xsd:element ref="ns4:Distribution_Groups" minOccurs="0"/>
                <xsd:element ref="ns4:LMS_Mappings" minOccurs="0"/>
                <xsd:element ref="ns4:IsNotebookLocked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0c49d3-75b5-4473-b6be-552b3a6b82f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061cc8-891f-466b-b985-a65065d23dbe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Teachers" ma:index="17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8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9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0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1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23" nillable="true" ma:displayName="Has Teacher Only SectionGroup" ma:internalName="Has_Teacher_Only_SectionGroup">
      <xsd:simpleType>
        <xsd:restriction base="dms:Boolean"/>
      </xsd:simpleType>
    </xsd:element>
    <xsd:element name="Templates" ma:index="24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25" nillable="true" ma:displayName="Self Registration Enabled" ma:internalName="Self_Registration_Enabled0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7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8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29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3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KeyPoints" ma:index="3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TeamsChannelId" ma:index="33" nillable="true" ma:displayName="Teams Channel Id" ma:internalName="TeamsChannelId">
      <xsd:simpleType>
        <xsd:restriction base="dms:Text"/>
      </xsd:simpleType>
    </xsd:element>
    <xsd:element name="Math_Settings" ma:index="34" nillable="true" ma:displayName="Math Settings" ma:internalName="Math_Settings">
      <xsd:simpleType>
        <xsd:restriction base="dms:Text"/>
      </xsd:simpleType>
    </xsd:element>
    <xsd:element name="Distribution_Groups" ma:index="3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6" nillable="true" ma:displayName="LMS Mappings" ma:internalName="LMS_Mappings">
      <xsd:simpleType>
        <xsd:restriction base="dms:Note">
          <xsd:maxLength value="255"/>
        </xsd:restriction>
      </xsd:simpleType>
    </xsd:element>
    <xsd:element name="IsNotebookLocked" ma:index="37" nillable="true" ma:displayName="Is Notebook Locked" ma:internalName="IsNotebookLocked">
      <xsd:simpleType>
        <xsd:restriction base="dms:Boolean"/>
      </xsd:simpleType>
    </xsd:element>
    <xsd:element name="MediaServiceGenerationTime" ma:index="3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1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42" nillable="true" ma:displayName="Length (seconds)" ma:internalName="MediaLengthInSeconds" ma:readOnly="true">
      <xsd:simpleType>
        <xsd:restriction base="dms:Unknown"/>
      </xsd:simpleType>
    </xsd:element>
    <xsd:element name="_activity" ma:index="43" nillable="true" ma:displayName="_activity" ma:hidden="true" ma:internalName="_activity">
      <xsd:simpleType>
        <xsd:restriction base="dms:Note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3D7CA5-4E94-4873-BD14-1AD9CACAC231}">
  <ds:schemaRefs>
    <ds:schemaRef ds:uri="47061cc8-891f-466b-b985-a65065d23db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openxmlformats.org/package/2006/metadata/core-properties"/>
    <ds:schemaRef ds:uri="360c49d3-75b5-4473-b6be-552b3a6b82f8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010656A-9DE7-47AE-806E-2CCAF106DE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60c49d3-75b5-4473-b6be-552b3a6b82f8"/>
    <ds:schemaRef ds:uri="47061cc8-891f-466b-b985-a65065d23db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064D49-39FD-452F-B3B6-48E6D2FC39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1127</Words>
  <Application>Microsoft Office PowerPoint</Application>
  <PresentationFormat>A4 Paper (210x297 mm)</PresentationFormat>
  <Paragraphs>252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HKerai</dc:creator>
  <cp:lastModifiedBy>LBeauchamp BPL</cp:lastModifiedBy>
  <cp:revision>6</cp:revision>
  <cp:lastPrinted>2026-03-12T11:26:25Z</cp:lastPrinted>
  <dcterms:created xsi:type="dcterms:W3CDTF">2026-03-09T13:58:23Z</dcterms:created>
  <dcterms:modified xsi:type="dcterms:W3CDTF">2026-06-05T08:39:22Z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0x010100E1C69EE960789145B398A955A3CF127F</vt:lpwstr>
  </property>
</Properties>
</file>